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9144000" cy="6858000" type="screen4x3"/>
  <p:notesSz cx="6858000" cy="9144000"/>
  <p:defaultTextStyle>
    <a:defPPr>
      <a:defRPr lang="it-I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00"/>
    <a:srgbClr val="FF9900"/>
    <a:srgbClr val="663300"/>
    <a:srgbClr val="894400"/>
    <a:srgbClr val="A45100"/>
    <a:srgbClr val="B75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0"/>
  </p:normalViewPr>
  <p:slideViewPr>
    <p:cSldViewPr>
      <p:cViewPr varScale="1">
        <p:scale>
          <a:sx n="80" d="100"/>
          <a:sy n="80" d="100"/>
        </p:scale>
        <p:origin x="96" y="63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99894-56A0-4936-B701-C711B2BD9A44}" type="datetimeFigureOut">
              <a:rPr lang="it-IT" smtClean="0"/>
              <a:t>15/07/2025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BD35D-E856-4880-A395-254E02E26DF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7199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D35D-E856-4880-A395-254E02E26DFE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172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8" name="Group 1030"/>
          <p:cNvGrpSpPr>
            <a:grpSpLocks/>
          </p:cNvGrpSpPr>
          <p:nvPr/>
        </p:nvGrpSpPr>
        <p:grpSpPr bwMode="auto">
          <a:xfrm>
            <a:off x="457200" y="2363788"/>
            <a:ext cx="8153400" cy="1600200"/>
            <a:chOff x="288" y="1489"/>
            <a:chExt cx="5136" cy="1008"/>
          </a:xfrm>
        </p:grpSpPr>
        <p:sp>
          <p:nvSpPr>
            <p:cNvPr id="3074" name="Arc 1026"/>
            <p:cNvSpPr>
              <a:spLocks/>
            </p:cNvSpPr>
            <p:nvPr/>
          </p:nvSpPr>
          <p:spPr bwMode="invGray">
            <a:xfrm>
              <a:off x="3595" y="1489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5" name="Arc 1027"/>
            <p:cNvSpPr>
              <a:spLocks/>
            </p:cNvSpPr>
            <p:nvPr/>
          </p:nvSpPr>
          <p:spPr bwMode="invGray">
            <a:xfrm>
              <a:off x="3548" y="1593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6" name="Arc 1028"/>
            <p:cNvSpPr>
              <a:spLocks/>
            </p:cNvSpPr>
            <p:nvPr/>
          </p:nvSpPr>
          <p:spPr bwMode="invGray">
            <a:xfrm>
              <a:off x="3521" y="1732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7" name="AutoShape 1029"/>
            <p:cNvSpPr>
              <a:spLocks noChangeArrowheads="1"/>
            </p:cNvSpPr>
            <p:nvPr/>
          </p:nvSpPr>
          <p:spPr bwMode="invGray">
            <a:xfrm>
              <a:off x="288" y="1940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9" name="Rectangle 1031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447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080" name="Rectangle 103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7338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3081" name="Rectangle 1033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2" name="Rectangle 103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3" name="Rectangle 103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0F1BEB1-8F31-43F2-A672-320B7850A386}" type="slidenum">
              <a:rPr lang="it-IT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D93111-5662-4C72-9ECB-D70F00B2A229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68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81000"/>
            <a:ext cx="1943100" cy="57912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81000"/>
            <a:ext cx="5676900" cy="5791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AAC992-B759-4A1E-AAC0-24622A1A6BDA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64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7AB15-FCB8-4A99-B816-A4856CC592B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986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BEE4D-EA2A-44CB-ADBD-773DC02239B4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801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5B09B7-15BE-4ED4-8D08-3543FF662A55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317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ACB09F-F89A-4C33-AAB1-9F448EC43067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9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EC8AED-8F5A-46B9-926D-D3C1A1DAB3B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2685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637A3C-1726-4CF3-98B1-B9E5C5A5909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3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2C0883-AB96-4AF8-846F-F0B41333898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8401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FE2378-985E-4AC8-9432-3BB9A5B5FAD1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487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6"/>
          <p:cNvGrpSpPr>
            <a:grpSpLocks/>
          </p:cNvGrpSpPr>
          <p:nvPr/>
        </p:nvGrpSpPr>
        <p:grpSpPr bwMode="auto">
          <a:xfrm>
            <a:off x="457200" y="992188"/>
            <a:ext cx="8153400" cy="1600200"/>
            <a:chOff x="288" y="625"/>
            <a:chExt cx="5136" cy="1008"/>
          </a:xfrm>
        </p:grpSpPr>
        <p:sp>
          <p:nvSpPr>
            <p:cNvPr id="1026" name="Arc 2"/>
            <p:cNvSpPr>
              <a:spLocks/>
            </p:cNvSpPr>
            <p:nvPr/>
          </p:nvSpPr>
          <p:spPr bwMode="invGray">
            <a:xfrm>
              <a:off x="3595" y="625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" name="Arc 3"/>
            <p:cNvSpPr>
              <a:spLocks/>
            </p:cNvSpPr>
            <p:nvPr/>
          </p:nvSpPr>
          <p:spPr bwMode="invGray">
            <a:xfrm>
              <a:off x="3548" y="729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" name="Arc 4"/>
            <p:cNvSpPr>
              <a:spLocks/>
            </p:cNvSpPr>
            <p:nvPr/>
          </p:nvSpPr>
          <p:spPr bwMode="invGray">
            <a:xfrm>
              <a:off x="3521" y="868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9" name="AutoShape 5"/>
            <p:cNvSpPr>
              <a:spLocks noChangeArrowheads="1"/>
            </p:cNvSpPr>
            <p:nvPr/>
          </p:nvSpPr>
          <p:spPr bwMode="invGray">
            <a:xfrm>
              <a:off x="288" y="1076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lo stile del titolo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0574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latin typeface="Arial" charset="0"/>
              </a:defRPr>
            </a:lvl1pPr>
          </a:lstStyle>
          <a:p>
            <a:fld id="{92A5AA41-BF76-4BFD-B51A-463B42C42598}" type="slidenum">
              <a:rPr lang="it-IT"/>
              <a:pPr/>
              <a:t>‹N›</a:t>
            </a:fld>
            <a:endParaRPr lang="it-IT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gl-tutorial.org/intermediate-tutorials/billboards-particles/particles-instancing/" TargetMode="External"/><Relationship Id="rId2" Type="http://schemas.openxmlformats.org/officeDocument/2006/relationships/hyperlink" Target="https://learnopengl.com/In-Practice/2D-Game/Partic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ometry_instanci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A499C6-F9EE-719D-3D5B-196EAC22311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it-IT" dirty="0"/>
              <a:t>Sistema Particellare OpenGL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99FE799-9064-8E73-C485-4728E1C8F4A3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it-IT" dirty="0"/>
              <a:t>Studente: Shi Le Yang</a:t>
            </a:r>
          </a:p>
          <a:p>
            <a:r>
              <a:rPr lang="it-IT" dirty="0"/>
              <a:t>Matricola: 894536</a:t>
            </a:r>
          </a:p>
        </p:txBody>
      </p:sp>
    </p:spTree>
    <p:extLst>
      <p:ext uri="{BB962C8B-B14F-4D97-AF65-F5344CB8AC3E}">
        <p14:creationId xmlns:p14="http://schemas.microsoft.com/office/powerpoint/2010/main" val="3577300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58434-320A-B8D3-CD2B-5A08E2659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B7541F6-D254-A19F-A07E-DA6D938AD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716B1A8-93D1-CA6A-7FEA-00F1C2099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Partono da uno stesso punto (posizione dell’emissione)</a:t>
            </a:r>
          </a:p>
          <a:p>
            <a:pPr lvl="1"/>
            <a:r>
              <a:rPr lang="it-IT" sz="2000" dirty="0"/>
              <a:t>Forza di direzione sferica</a:t>
            </a:r>
          </a:p>
          <a:p>
            <a:pPr lvl="1"/>
            <a:r>
              <a:rPr lang="it-IT" sz="2000" dirty="0"/>
              <a:t>30% delle particelle che rappresenta la palla centrale di colore bianco-giallo, 40% detriti di colore dal rosso-arancione a marrone, 30% cenere grigio semi-trasparente</a:t>
            </a:r>
          </a:p>
          <a:p>
            <a:pPr lvl="1"/>
            <a:r>
              <a:rPr lang="it-IT" sz="2000" dirty="0"/>
              <a:t>Vita variabile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Solo la forza di gravità di 9,81 verso il basso</a:t>
            </a:r>
          </a:p>
        </p:txBody>
      </p:sp>
    </p:spTree>
    <p:extLst>
      <p:ext uri="{BB962C8B-B14F-4D97-AF65-F5344CB8AC3E}">
        <p14:creationId xmlns:p14="http://schemas.microsoft.com/office/powerpoint/2010/main" val="152730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B8257-219F-C86A-8C6B-173D8C3F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C194D8AB-C8AC-D830-2E0D-D47AF960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4D0D812-E4F6-7DC6-7286-D98AF4D29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un’area quadrato sopra la posizione di emissione</a:t>
            </a:r>
          </a:p>
          <a:p>
            <a:pPr lvl="1"/>
            <a:r>
              <a:rPr lang="it-IT" sz="2000" dirty="0"/>
              <a:t>Forte caduta verso il basso con un leggero forza laterale</a:t>
            </a:r>
          </a:p>
          <a:p>
            <a:pPr lvl="1"/>
            <a:r>
              <a:rPr lang="it-IT" sz="2000" dirty="0"/>
              <a:t>Colore blu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Gravità forte di 35 verso il basso</a:t>
            </a:r>
          </a:p>
          <a:p>
            <a:pPr lvl="1"/>
            <a:r>
              <a:rPr lang="it-IT" sz="2000" dirty="0"/>
              <a:t>Movimento laterale casuale leggero per simulare la turbolenza del vento</a:t>
            </a:r>
          </a:p>
          <a:p>
            <a:pPr lvl="1"/>
            <a:r>
              <a:rPr lang="it-IT" sz="2000" dirty="0"/>
              <a:t>Attrito dell’aria del 1% (ridurre la velocità * 0,99)</a:t>
            </a:r>
          </a:p>
        </p:txBody>
      </p:sp>
    </p:spTree>
    <p:extLst>
      <p:ext uri="{BB962C8B-B14F-4D97-AF65-F5344CB8AC3E}">
        <p14:creationId xmlns:p14="http://schemas.microsoft.com/office/powerpoint/2010/main" val="36762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43B5D-4353-35CB-9B8A-529CFCB7A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982AC49-2E7B-F364-1EA3-80E2EE008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5752231-5CE3-925B-290D-033D5559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419600"/>
          </a:xfrm>
        </p:spPr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cerchio casuale attorno alla posizione di emissione</a:t>
            </a:r>
          </a:p>
          <a:p>
            <a:pPr lvl="1"/>
            <a:r>
              <a:rPr lang="it-IT" sz="2000" dirty="0"/>
              <a:t>Velocità verso l’alto con espansione radiale</a:t>
            </a:r>
          </a:p>
          <a:p>
            <a:pPr lvl="1"/>
            <a:r>
              <a:rPr lang="it-IT" sz="2000" dirty="0"/>
              <a:t>Colore grigio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verso alto di 1,2 con espansione radiale che aumenta con l’età</a:t>
            </a:r>
          </a:p>
          <a:p>
            <a:pPr lvl="1"/>
            <a:r>
              <a:rPr lang="it-IT" sz="2000" dirty="0"/>
              <a:t>Movimento laterale casuale</a:t>
            </a:r>
          </a:p>
          <a:p>
            <a:pPr lvl="1"/>
            <a:r>
              <a:rPr lang="it-IT" sz="2000" dirty="0"/>
              <a:t>Attrito dell’aria del 4% (ridurre la velocità * 0,96)</a:t>
            </a:r>
          </a:p>
          <a:p>
            <a:pPr lvl="1"/>
            <a:r>
              <a:rPr lang="it-IT" sz="2000" dirty="0"/>
              <a:t>Crescita graduale della dimensione e alpha che diminuisce con l’età</a:t>
            </a:r>
          </a:p>
        </p:txBody>
      </p:sp>
    </p:spTree>
    <p:extLst>
      <p:ext uri="{BB962C8B-B14F-4D97-AF65-F5344CB8AC3E}">
        <p14:creationId xmlns:p14="http://schemas.microsoft.com/office/powerpoint/2010/main" val="13028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19214D-5C29-7B24-FBA2-145EF80A9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929F51-7B95-EF15-47F2-F99FB5D0D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Controlla la frequenza di generazione delle particelle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Perché sono necessari:</a:t>
            </a:r>
          </a:p>
          <a:p>
            <a:pPr lvl="1"/>
            <a:r>
              <a:rPr lang="it-IT"/>
              <a:t>Indipendenza </a:t>
            </a:r>
            <a:r>
              <a:rPr lang="it-IT" dirty="0"/>
              <a:t>dal </a:t>
            </a:r>
            <a:r>
              <a:rPr lang="it-IT" dirty="0" err="1"/>
              <a:t>framerate</a:t>
            </a:r>
            <a:endParaRPr lang="it-IT" dirty="0"/>
          </a:p>
          <a:p>
            <a:pPr lvl="1"/>
            <a:r>
              <a:rPr lang="it-IT" dirty="0"/>
              <a:t>Controllo preciso</a:t>
            </a:r>
          </a:p>
        </p:txBody>
      </p:sp>
    </p:spTree>
    <p:extLst>
      <p:ext uri="{BB962C8B-B14F-4D97-AF65-F5344CB8AC3E}">
        <p14:creationId xmlns:p14="http://schemas.microsoft.com/office/powerpoint/2010/main" val="172416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D90A89-F8B8-9017-05CC-B51B425B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Effetto per adesso</a:t>
            </a:r>
          </a:p>
        </p:txBody>
      </p:sp>
      <p:pic>
        <p:nvPicPr>
          <p:cNvPr id="7" name="Segnaposto contenuto 6" descr="Immagine che contiene oscurità, illuminazione, schermata, nero&#10;&#10;Il contenuto generato dall'IA potrebbe non essere corretto.">
            <a:extLst>
              <a:ext uri="{FF2B5EF4-FFF2-40B4-BE49-F238E27FC236}">
                <a16:creationId xmlns:a16="http://schemas.microsoft.com/office/drawing/2014/main" id="{E1A68FEE-AC98-89F8-19F2-7AF0C953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502113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97D049-FC7B-7FE7-E231-6947D45E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Shaders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9E8E96-2056-3054-C1BA-2D6E00851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Vertex shader: </a:t>
            </a:r>
          </a:p>
          <a:p>
            <a:pPr lvl="1"/>
            <a:r>
              <a:rPr lang="it-IT" sz="2000" dirty="0"/>
              <a:t>Input: </a:t>
            </a:r>
            <a:r>
              <a:rPr lang="it-IT" sz="2000" dirty="0" err="1"/>
              <a:t>billboard</a:t>
            </a:r>
            <a:r>
              <a:rPr lang="it-IT" sz="2000" dirty="0"/>
              <a:t>, posizione e dimensione, colori</a:t>
            </a:r>
          </a:p>
          <a:p>
            <a:pPr lvl="1"/>
            <a:r>
              <a:rPr lang="it-IT" sz="2000" dirty="0"/>
              <a:t>Output: colore per </a:t>
            </a:r>
            <a:r>
              <a:rPr lang="it-IT" sz="2000" dirty="0" err="1"/>
              <a:t>fragment</a:t>
            </a:r>
            <a:r>
              <a:rPr lang="it-IT" sz="2000" dirty="0"/>
              <a:t> shader, coordinate texture, calcolo della variabile </a:t>
            </a:r>
            <a:r>
              <a:rPr lang="it-IT" sz="2000" dirty="0" err="1"/>
              <a:t>gl_Position</a:t>
            </a:r>
            <a:endParaRPr lang="it-IT" sz="2000" dirty="0"/>
          </a:p>
          <a:p>
            <a:r>
              <a:rPr lang="it-IT" sz="2400" dirty="0" err="1"/>
              <a:t>Fragment</a:t>
            </a:r>
            <a:r>
              <a:rPr lang="it-IT" sz="2400" dirty="0"/>
              <a:t> shader:</a:t>
            </a:r>
          </a:p>
          <a:p>
            <a:pPr lvl="1"/>
            <a:r>
              <a:rPr lang="it-IT" sz="2000" dirty="0"/>
              <a:t>Input: colore, coordinate texture</a:t>
            </a:r>
          </a:p>
          <a:p>
            <a:pPr lvl="1"/>
            <a:r>
              <a:rPr lang="it-IT" sz="2000" dirty="0"/>
              <a:t>Output: combinazione del colore con il colore della texture</a:t>
            </a:r>
          </a:p>
          <a:p>
            <a:r>
              <a:rPr lang="it-IT" sz="2400" dirty="0" err="1"/>
              <a:t>particleShader</a:t>
            </a:r>
            <a:r>
              <a:rPr lang="it-IT" sz="2400" dirty="0"/>
              <a:t>: </a:t>
            </a:r>
          </a:p>
          <a:p>
            <a:pPr lvl="1"/>
            <a:r>
              <a:rPr lang="it-IT" sz="2000" dirty="0"/>
              <a:t>Carica vertex shader e </a:t>
            </a:r>
            <a:r>
              <a:rPr lang="it-IT" sz="2000" dirty="0" err="1"/>
              <a:t>fragment</a:t>
            </a:r>
            <a:r>
              <a:rPr lang="it-IT" sz="2000" dirty="0"/>
              <a:t> shader</a:t>
            </a:r>
          </a:p>
          <a:p>
            <a:pPr lvl="1"/>
            <a:r>
              <a:rPr lang="it-IT" sz="2000" dirty="0"/>
              <a:t>Ottenere le location degli </a:t>
            </a:r>
            <a:r>
              <a:rPr lang="it-IT" sz="2000" dirty="0" err="1"/>
              <a:t>uniform</a:t>
            </a:r>
            <a:r>
              <a:rPr lang="it-IT" sz="2000" dirty="0"/>
              <a:t> di camera e texture</a:t>
            </a:r>
          </a:p>
          <a:p>
            <a:pPr lvl="1"/>
            <a:r>
              <a:rPr lang="it-IT" sz="2000" dirty="0"/>
              <a:t>Trasformazione di camera</a:t>
            </a:r>
          </a:p>
        </p:txBody>
      </p:sp>
    </p:spTree>
    <p:extLst>
      <p:ext uri="{BB962C8B-B14F-4D97-AF65-F5344CB8AC3E}">
        <p14:creationId xmlns:p14="http://schemas.microsoft.com/office/powerpoint/2010/main" val="736681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51C754-B000-7AEE-1F22-55776597E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C42945-4528-DF66-4AA9-71EAA17A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glutIdleFunc</a:t>
            </a:r>
            <a:r>
              <a:rPr lang="it-IT" dirty="0"/>
              <a:t>(</a:t>
            </a:r>
            <a:r>
              <a:rPr lang="it-IT" dirty="0" err="1"/>
              <a:t>MyIdle</a:t>
            </a:r>
            <a:r>
              <a:rPr lang="it-IT" dirty="0"/>
              <a:t>) per rendering continuo: </a:t>
            </a:r>
          </a:p>
          <a:p>
            <a:pPr lvl="1"/>
            <a:r>
              <a:rPr lang="it-IT" dirty="0" err="1"/>
              <a:t>glutIdleFunc</a:t>
            </a:r>
            <a:r>
              <a:rPr lang="it-IT" dirty="0"/>
              <a:t>() dice cosa fare se non ci sono comandi</a:t>
            </a:r>
          </a:p>
          <a:p>
            <a:pPr lvl="1"/>
            <a:r>
              <a:rPr lang="it-IT" dirty="0" err="1"/>
              <a:t>MyIdle</a:t>
            </a:r>
            <a:r>
              <a:rPr lang="it-IT" dirty="0"/>
              <a:t>() è una funzione che contiene solo </a:t>
            </a:r>
            <a:r>
              <a:rPr lang="it-IT" dirty="0" err="1"/>
              <a:t>glutPostRedisplay</a:t>
            </a:r>
            <a:r>
              <a:rPr lang="it-IT" dirty="0"/>
              <a:t>()</a:t>
            </a:r>
          </a:p>
          <a:p>
            <a:r>
              <a:rPr lang="it-IT" dirty="0"/>
              <a:t>Viene inizializzato e attivato lo shader</a:t>
            </a:r>
          </a:p>
        </p:txBody>
      </p:sp>
    </p:spTree>
    <p:extLst>
      <p:ext uri="{BB962C8B-B14F-4D97-AF65-F5344CB8AC3E}">
        <p14:creationId xmlns:p14="http://schemas.microsoft.com/office/powerpoint/2010/main" val="918691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95CE-BBF5-5383-3F4C-1A0A6D151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9134-BC96-70C1-09C5-A732709B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68D3C7-A9D4-CE6E-5144-FA77B6BC4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539952"/>
          </a:xfrm>
        </p:spPr>
        <p:txBody>
          <a:bodyPr/>
          <a:lstStyle/>
          <a:p>
            <a:r>
              <a:rPr lang="it-IT" dirty="0"/>
              <a:t>Configurazione OpenGL per le particelle: </a:t>
            </a:r>
          </a:p>
          <a:p>
            <a:pPr lvl="1"/>
            <a:r>
              <a:rPr lang="it-IT" dirty="0" err="1"/>
              <a:t>glDisable</a:t>
            </a:r>
            <a:r>
              <a:rPr lang="it-IT" dirty="0"/>
              <a:t>(GL_CULL_FACE)</a:t>
            </a:r>
          </a:p>
          <a:p>
            <a:pPr lvl="1"/>
            <a:r>
              <a:rPr lang="it-IT" dirty="0" err="1"/>
              <a:t>glEnable</a:t>
            </a:r>
            <a:r>
              <a:rPr lang="it-IT" dirty="0"/>
              <a:t>(GL_BLEND)</a:t>
            </a:r>
          </a:p>
          <a:p>
            <a:pPr lvl="1"/>
            <a:r>
              <a:rPr lang="it-IT" dirty="0" err="1"/>
              <a:t>glBlendFunc</a:t>
            </a:r>
            <a:r>
              <a:rPr lang="it-IT" dirty="0"/>
              <a:t>(GL_SRC_ALPHA, GL_ONE)</a:t>
            </a:r>
          </a:p>
          <a:p>
            <a:pPr lvl="2"/>
            <a:r>
              <a:rPr lang="it-IT" sz="1800" dirty="0" err="1"/>
              <a:t>Colore_Finale</a:t>
            </a:r>
            <a:r>
              <a:rPr lang="it-IT" sz="1800" dirty="0"/>
              <a:t> = </a:t>
            </a:r>
            <a:r>
              <a:rPr lang="it-IT" sz="1800" dirty="0" err="1"/>
              <a:t>Colore_Sorgente</a:t>
            </a:r>
            <a:r>
              <a:rPr lang="it-IT" sz="1800" dirty="0"/>
              <a:t> * Alpha + </a:t>
            </a:r>
            <a:r>
              <a:rPr lang="it-IT" sz="1800" dirty="0" err="1"/>
              <a:t>Colore_Destinazione</a:t>
            </a:r>
            <a:r>
              <a:rPr lang="it-IT" sz="1800" dirty="0"/>
              <a:t> * 1</a:t>
            </a:r>
          </a:p>
          <a:p>
            <a:pPr lvl="1"/>
            <a:r>
              <a:rPr lang="it-IT" dirty="0" err="1"/>
              <a:t>glDepthMask</a:t>
            </a:r>
            <a:r>
              <a:rPr lang="it-IT" dirty="0"/>
              <a:t>(GL_FALSE)</a:t>
            </a:r>
          </a:p>
          <a:p>
            <a:r>
              <a:rPr lang="it-IT" dirty="0"/>
              <a:t>Aggiungere i comandi da tastiera per attivare/disattivare e regolare l’effetto particellare. </a:t>
            </a:r>
          </a:p>
        </p:txBody>
      </p:sp>
    </p:spTree>
    <p:extLst>
      <p:ext uri="{BB962C8B-B14F-4D97-AF65-F5344CB8AC3E}">
        <p14:creationId xmlns:p14="http://schemas.microsoft.com/office/powerpoint/2010/main" val="1834939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6B9A02-F15A-589A-D897-38FB9EAFA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 wrap="square" anchor="b">
            <a:normAutofit/>
          </a:bodyPr>
          <a:lstStyle/>
          <a:p>
            <a:r>
              <a:rPr lang="it-IT" dirty="0"/>
              <a:t>Fuoco</a:t>
            </a:r>
          </a:p>
        </p:txBody>
      </p:sp>
      <p:pic>
        <p:nvPicPr>
          <p:cNvPr id="5" name="Segnaposto contenuto 4" descr="Immagine che contiene candela, calore, oscurità, fiamma&#10;&#10;Il contenuto generato dall'IA potrebbe non essere corretto.">
            <a:extLst>
              <a:ext uri="{FF2B5EF4-FFF2-40B4-BE49-F238E27FC236}">
                <a16:creationId xmlns:a16="http://schemas.microsoft.com/office/drawing/2014/main" id="{E3427BD1-2D5F-DF9B-7CC8-64EB3B270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  <a:noFill/>
        </p:spPr>
      </p:pic>
    </p:spTree>
    <p:extLst>
      <p:ext uri="{BB962C8B-B14F-4D97-AF65-F5344CB8AC3E}">
        <p14:creationId xmlns:p14="http://schemas.microsoft.com/office/powerpoint/2010/main" val="2559759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E7CC99-273F-AFF9-5322-1F551E69C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</a:t>
            </a:r>
          </a:p>
        </p:txBody>
      </p:sp>
      <p:pic>
        <p:nvPicPr>
          <p:cNvPr id="7" name="Segnaposto contenuto 6" descr="Immagine che contiene nero, oscurità">
            <a:extLst>
              <a:ext uri="{FF2B5EF4-FFF2-40B4-BE49-F238E27FC236}">
                <a16:creationId xmlns:a16="http://schemas.microsoft.com/office/drawing/2014/main" id="{F67191A7-BF12-082D-2796-0B1ECD7E3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20520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D98720-7430-6CFF-B4BC-A8013ABC8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Cos’è una particella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CCE1A9D4-1FB2-F346-0DB1-7957C2D5F6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895600"/>
            <a:ext cx="2438400" cy="2438400"/>
          </a:xfrm>
        </p:spPr>
      </p:pic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A19135B-098E-C910-278F-D2863DD1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895600"/>
            <a:ext cx="3956248" cy="243840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Una particella è un punto che si muove nello spazio, regolato da alcune regole di simulazione. </a:t>
            </a:r>
          </a:p>
        </p:txBody>
      </p:sp>
    </p:spTree>
    <p:extLst>
      <p:ext uri="{BB962C8B-B14F-4D97-AF65-F5344CB8AC3E}">
        <p14:creationId xmlns:p14="http://schemas.microsoft.com/office/powerpoint/2010/main" val="2810321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1B8D5A-4A4F-48CC-3382-E06FD6A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AFEDA7A9-EA0E-6DA1-4274-CD6E524F4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3908392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1799AC-EC41-3552-7D6D-8A6D1D20F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</a:t>
            </a:r>
          </a:p>
        </p:txBody>
      </p:sp>
      <p:pic>
        <p:nvPicPr>
          <p:cNvPr id="5" name="Segnaposto contenuto 4" descr="Immagine che contiene oscurità, nero, invertebrato, fuochi d'artificio&#10;&#10;Il contenuto generato dall'IA potrebbe non essere corretto.">
            <a:extLst>
              <a:ext uri="{FF2B5EF4-FFF2-40B4-BE49-F238E27FC236}">
                <a16:creationId xmlns:a16="http://schemas.microsoft.com/office/drawing/2014/main" id="{95283D4F-F524-CA16-8768-4CA9A8F79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868388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B7CBA-71C2-AE08-D6C1-11D33C8B6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Bibliografia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FC6F76-CD21-E00B-C0CC-E93BF4945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>
                <a:hlinkClick r:id="rId2"/>
              </a:rPr>
              <a:t>https://learnopengl.com/In-Practice/2D-Game/Particles</a:t>
            </a:r>
            <a:endParaRPr lang="it-IT" u="sng" dirty="0"/>
          </a:p>
          <a:p>
            <a:r>
              <a:rPr lang="it-IT" u="sng" dirty="0">
                <a:hlinkClick r:id="rId3"/>
              </a:rPr>
              <a:t>https://www.opengl-tutorial.org/intermediate-tutorials/billboards-particles/particles-instancing/</a:t>
            </a:r>
            <a:endParaRPr lang="it-IT" u="sng" dirty="0"/>
          </a:p>
          <a:p>
            <a:r>
              <a:rPr lang="it-IT" u="sng" dirty="0">
                <a:hlinkClick r:id="rId4"/>
              </a:rPr>
              <a:t>https://en.wikipedia.org/wiki/Geometry_instancing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770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FF8B00-F75B-AE80-4A0B-961C83A0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Classe Particella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78D6348-3F09-CCF1-D56D-248F070DC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Classe semplice con attributi: </a:t>
            </a:r>
          </a:p>
          <a:p>
            <a:pPr lvl="1"/>
            <a:r>
              <a:rPr lang="it-IT" dirty="0"/>
              <a:t>Posizione</a:t>
            </a:r>
          </a:p>
          <a:p>
            <a:pPr lvl="1"/>
            <a:r>
              <a:rPr lang="it-IT" dirty="0"/>
              <a:t>Velocità</a:t>
            </a:r>
          </a:p>
          <a:p>
            <a:pPr lvl="1"/>
            <a:r>
              <a:rPr lang="it-IT" dirty="0"/>
              <a:t>Colore</a:t>
            </a:r>
          </a:p>
          <a:p>
            <a:pPr lvl="1"/>
            <a:r>
              <a:rPr lang="it-IT" dirty="0"/>
              <a:t>Dimensione</a:t>
            </a:r>
          </a:p>
          <a:p>
            <a:pPr lvl="1"/>
            <a:r>
              <a:rPr lang="it-IT" dirty="0"/>
              <a:t>Vita</a:t>
            </a:r>
          </a:p>
          <a:p>
            <a:pPr lvl="1"/>
            <a:r>
              <a:rPr lang="it-IT" dirty="0"/>
              <a:t>Distanza </a:t>
            </a:r>
            <a:r>
              <a:rPr lang="it-IT"/>
              <a:t>dalla camera</a:t>
            </a:r>
            <a:endParaRPr lang="it-IT" dirty="0"/>
          </a:p>
          <a:p>
            <a:r>
              <a:rPr lang="it-IT" dirty="0"/>
              <a:t>Funzione aggiuntiva: operazione </a:t>
            </a:r>
            <a:r>
              <a:rPr lang="it-IT" b="1" dirty="0"/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29233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0E9C9672-FAB6-595C-C9E7-EEE5D9AD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particellare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E3B8F0F0-0605-289D-C888-0CD84F2E4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Come utilizzo e renderizzo le particelle?</a:t>
            </a:r>
          </a:p>
        </p:txBody>
      </p:sp>
    </p:spTree>
    <p:extLst>
      <p:ext uri="{BB962C8B-B14F-4D97-AF65-F5344CB8AC3E}">
        <p14:creationId xmlns:p14="http://schemas.microsoft.com/office/powerpoint/2010/main" val="370566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5311A0F-BDE5-D615-A156-762D860E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6D4DAFFF-EBD9-F8E2-6D04-39BBB2704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Non è fattibile renderizzare tutte le particelle a mano. </a:t>
            </a:r>
          </a:p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r>
              <a:rPr lang="it-IT" dirty="0"/>
              <a:t> è una tecnica di renderizzare più copie della stessa mesh in una scena contemporaneamente. </a:t>
            </a:r>
          </a:p>
        </p:txBody>
      </p:sp>
    </p:spTree>
    <p:extLst>
      <p:ext uri="{BB962C8B-B14F-4D97-AF65-F5344CB8AC3E}">
        <p14:creationId xmlns:p14="http://schemas.microsoft.com/office/powerpoint/2010/main" val="217223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691190-6D02-80E4-D526-13873361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codice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95C1CD-DDE5-9AE8-F2A3-954C82F8D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Definire 3 </a:t>
            </a:r>
            <a:r>
              <a:rPr lang="it-IT" dirty="0" err="1"/>
              <a:t>GL_Array_Buffer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Billborad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Posizione e dimensione</a:t>
            </a:r>
          </a:p>
          <a:p>
            <a:pPr lvl="1"/>
            <a:r>
              <a:rPr lang="it-IT" dirty="0"/>
              <a:t>Colori RGBA</a:t>
            </a:r>
          </a:p>
          <a:p>
            <a:r>
              <a:rPr lang="it-IT" dirty="0"/>
              <a:t>Array buffer usati per la posizione e colori sono all’inizio vuoti</a:t>
            </a:r>
          </a:p>
          <a:p>
            <a:r>
              <a:rPr lang="it-IT" dirty="0"/>
              <a:t>Disegno con la funzione: </a:t>
            </a:r>
          </a:p>
          <a:p>
            <a:pPr lvl="1"/>
            <a:r>
              <a:rPr lang="en-US" sz="1800" dirty="0" err="1"/>
              <a:t>glDrawArraysInstanced</a:t>
            </a:r>
            <a:r>
              <a:rPr lang="en-US" sz="1800" dirty="0"/>
              <a:t>(GL_TRIANGLE_STRIP, 0, 4, </a:t>
            </a:r>
            <a:r>
              <a:rPr lang="en-US" sz="1800" dirty="0" err="1"/>
              <a:t>ParticlesCount</a:t>
            </a:r>
            <a:r>
              <a:rPr lang="en-US" sz="1800" dirty="0"/>
              <a:t>);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581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2D088-2108-0DB2-9DEE-45B05ACE4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Ciclo di vita di una particella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E5946D-9D7E-EF06-ABA3-0710338E7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 err="1"/>
              <a:t>Spawning</a:t>
            </a:r>
            <a:r>
              <a:rPr lang="it-IT" dirty="0"/>
              <a:t>: funzione </a:t>
            </a:r>
            <a:r>
              <a:rPr lang="it-IT" dirty="0" err="1"/>
              <a:t>spawnParticle</a:t>
            </a:r>
            <a:r>
              <a:rPr lang="it-IT" dirty="0"/>
              <a:t>() che usa </a:t>
            </a:r>
            <a:r>
              <a:rPr lang="it-IT" dirty="0" err="1"/>
              <a:t>findUnusedParticle</a:t>
            </a:r>
            <a:r>
              <a:rPr lang="it-IT" dirty="0"/>
              <a:t>()</a:t>
            </a:r>
          </a:p>
          <a:p>
            <a:r>
              <a:rPr lang="it-IT" u="sng" dirty="0"/>
              <a:t>Update</a:t>
            </a:r>
            <a:r>
              <a:rPr lang="it-IT" dirty="0"/>
              <a:t>: che simula la fisica dell’effetto desiderato, specifica per tipo</a:t>
            </a:r>
          </a:p>
          <a:p>
            <a:r>
              <a:rPr lang="it-IT" u="sng" dirty="0"/>
              <a:t>Rendering</a:t>
            </a:r>
            <a:r>
              <a:rPr lang="it-IT" dirty="0"/>
              <a:t>: viene renderizzato a schermo</a:t>
            </a:r>
          </a:p>
          <a:p>
            <a:r>
              <a:rPr lang="it-IT" u="sng" dirty="0"/>
              <a:t>Morte</a:t>
            </a:r>
            <a:r>
              <a:rPr lang="it-IT" dirty="0"/>
              <a:t>: funzione </a:t>
            </a:r>
            <a:r>
              <a:rPr lang="it-IT" dirty="0" err="1"/>
              <a:t>killParticle</a:t>
            </a:r>
            <a:r>
              <a:rPr lang="it-IT" dirty="0"/>
              <a:t>() che resetta i attributi e libera lo slot. </a:t>
            </a:r>
          </a:p>
        </p:txBody>
      </p:sp>
    </p:spTree>
    <p:extLst>
      <p:ext uri="{BB962C8B-B14F-4D97-AF65-F5344CB8AC3E}">
        <p14:creationId xmlns:p14="http://schemas.microsoft.com/office/powerpoint/2010/main" val="271473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ED18680-0B23-56D3-5CA8-ABF6833C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Emettitore </a:t>
            </a:r>
            <a:r>
              <a:rPr lang="it-IT" sz="2800" b="0" i="0" dirty="0"/>
              <a:t>e</a:t>
            </a:r>
            <a:br>
              <a:rPr lang="it-IT" dirty="0">
                <a:latin typeface="+mn-lt"/>
              </a:rPr>
            </a:br>
            <a:r>
              <a:rPr lang="it-IT" dirty="0"/>
              <a:t>logica di aggiornamento</a:t>
            </a:r>
            <a:br>
              <a:rPr lang="it-IT" dirty="0"/>
            </a:b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35996D4-1503-85A6-6C4C-873680EDF3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Chi genera le particelle e come simula i movimenti delle particelle?</a:t>
            </a:r>
          </a:p>
        </p:txBody>
      </p:sp>
    </p:spTree>
    <p:extLst>
      <p:ext uri="{BB962C8B-B14F-4D97-AF65-F5344CB8AC3E}">
        <p14:creationId xmlns:p14="http://schemas.microsoft.com/office/powerpoint/2010/main" val="4021578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259CAE8-860A-BC3A-FB9E-B4B7888D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Fuoco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11E202D-2FEE-388C-7C19-54E9A2939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Multipli sorgenti</a:t>
            </a:r>
          </a:p>
          <a:p>
            <a:pPr lvl="1"/>
            <a:r>
              <a:rPr lang="it-IT" sz="2000" dirty="0"/>
              <a:t>Forte spinta verso l’alto</a:t>
            </a:r>
          </a:p>
          <a:p>
            <a:pPr lvl="1"/>
            <a:r>
              <a:rPr lang="it-IT" sz="2000" dirty="0"/>
              <a:t>Bianco-giallo al centro, arancione ai lati</a:t>
            </a:r>
          </a:p>
          <a:p>
            <a:pPr lvl="1"/>
            <a:r>
              <a:rPr lang="it-IT" sz="2000" dirty="0"/>
              <a:t>Vita corta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di 0,8 verso alto, velocità massima di 2,5</a:t>
            </a:r>
          </a:p>
          <a:p>
            <a:pPr lvl="1"/>
            <a:r>
              <a:rPr lang="it-IT" sz="2000" dirty="0"/>
              <a:t>Turbolenza: movimento laterali casuali per simulare l’oscillazione</a:t>
            </a:r>
          </a:p>
          <a:p>
            <a:pPr lvl="1"/>
            <a:r>
              <a:rPr lang="it-IT" sz="2000" dirty="0"/>
              <a:t>Resistenza dell’aria del 2% (ridurre la velocità * 0,98)</a:t>
            </a:r>
          </a:p>
        </p:txBody>
      </p:sp>
    </p:spTree>
    <p:extLst>
      <p:ext uri="{BB962C8B-B14F-4D97-AF65-F5344CB8AC3E}">
        <p14:creationId xmlns:p14="http://schemas.microsoft.com/office/powerpoint/2010/main" val="22692543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 Theme 1">
      <a:dk1>
        <a:srgbClr val="5F5F5F"/>
      </a:dk1>
      <a:lt1>
        <a:srgbClr val="FFFFCC"/>
      </a:lt1>
      <a:dk2>
        <a:srgbClr val="000000"/>
      </a:dk2>
      <a:lt2>
        <a:srgbClr val="FFCC66"/>
      </a:lt2>
      <a:accent1>
        <a:srgbClr val="FF9933"/>
      </a:accent1>
      <a:accent2>
        <a:srgbClr val="CC0066"/>
      </a:accent2>
      <a:accent3>
        <a:srgbClr val="AAAAAA"/>
      </a:accent3>
      <a:accent4>
        <a:srgbClr val="DADAAE"/>
      </a:accent4>
      <a:accent5>
        <a:srgbClr val="FFCAAD"/>
      </a:accent5>
      <a:accent6>
        <a:srgbClr val="B9005C"/>
      </a:accent6>
      <a:hlink>
        <a:srgbClr val="CC00CC"/>
      </a:hlink>
      <a:folHlink>
        <a:srgbClr val="990099"/>
      </a:folHlink>
    </a:clrScheme>
    <a:fontScheme name="Office Them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5F5F5F"/>
        </a:dk1>
        <a:lt1>
          <a:srgbClr val="FFFFCC"/>
        </a:lt1>
        <a:dk2>
          <a:srgbClr val="000000"/>
        </a:dk2>
        <a:lt2>
          <a:srgbClr val="FFCC66"/>
        </a:lt2>
        <a:accent1>
          <a:srgbClr val="FF9933"/>
        </a:accent1>
        <a:accent2>
          <a:srgbClr val="CC0066"/>
        </a:accent2>
        <a:accent3>
          <a:srgbClr val="AAAAAA"/>
        </a:accent3>
        <a:accent4>
          <a:srgbClr val="DADAAE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FF9900"/>
        </a:dk2>
        <a:lt2>
          <a:srgbClr val="5F5F5F"/>
        </a:lt2>
        <a:accent1>
          <a:srgbClr val="FF9933"/>
        </a:accent1>
        <a:accent2>
          <a:srgbClr val="CC0066"/>
        </a:accent2>
        <a:accent3>
          <a:srgbClr val="FFFFFF"/>
        </a:accent3>
        <a:accent4>
          <a:srgbClr val="000000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FB888328A8731147A9E2416CA6C7A65B0400DC6FA6ECFB23F54F9F45EE586A6D0A65" ma:contentTypeVersion="56" ma:contentTypeDescription="Create a new document." ma:contentTypeScope="" ma:versionID="c97688fe8962075e95d1f794ee1b82d8">
  <xsd:schema xmlns:xsd="http://www.w3.org/2001/XMLSchema" xmlns:xs="http://www.w3.org/2001/XMLSchema" xmlns:p="http://schemas.microsoft.com/office/2006/metadata/properties" xmlns:ns2="7851d254-ce09-43b6-8d90-072588e7901c" targetNamespace="http://schemas.microsoft.com/office/2006/metadata/properties" ma:root="true" ma:fieldsID="c225bda33905c745071d9d8b7e170627" ns2:_="">
    <xsd:import namespace="7851d254-ce09-43b6-8d90-072588e7901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1d254-ce09-43b6-8d90-072588e7901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BlockPublish" ma:index="12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3" nillable="true" ma:displayName="Bug Number" ma:default="" ma:internalName="BugNumber" ma:readOnly="false">
      <xsd:simpleType>
        <xsd:restriction base="dms:Text"/>
      </xsd:simpleType>
    </xsd:element>
    <xsd:element name="CampaignTagsTaxHTField0" ma:index="15" nillable="true" ma:taxonomy="true" ma:internalName="CampaignTagsTaxHTField0" ma:taxonomyFieldName="CampaignTags" ma:displayName="Campaigns" ma:readOnly="false" ma:default="" ma:fieldId="{9ebba19d-2be4-461d-87e9-c05e5ebbf568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6" nillable="true" ma:displayName="Client Viewer" ma:default="" ma:internalName="TPClientViewer">
      <xsd:simpleType>
        <xsd:restriction base="dms:Text"/>
      </xsd:simpleType>
    </xsd:element>
    <xsd:element name="ClipArtFilename" ma:index="17" nillable="true" ma:displayName="Clip Art Name" ma:default="" ma:internalName="ClipArtFilename" ma:readOnly="false">
      <xsd:simpleType>
        <xsd:restriction base="dms:Text"/>
      </xsd:simpleType>
    </xsd:element>
    <xsd:element name="TPCommandLine" ma:index="18" nillable="true" ma:displayName="Command Line" ma:default="" ma:internalName="TPCommandLine">
      <xsd:simpleType>
        <xsd:restriction base="dms:Text"/>
      </xsd:simpleType>
    </xsd:element>
    <xsd:element name="TPComponent" ma:index="19" nillable="true" ma:displayName="Component" ma:default="" ma:internalName="TPComponent">
      <xsd:simpleType>
        <xsd:restriction base="dms:Text"/>
      </xsd:simpleType>
    </xsd:element>
    <xsd:element name="ContentItem" ma:index="20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2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5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6" nillable="true" ma:displayName="CSX Submission Market" ma:default="" ma:list="{C164E808-44FA-4F5F-91C3-AF5B09309907}" ma:internalName="CSXSubmissionMarket" ma:readOnly="false" ma:showField="MarketName" ma:web="7851d254-ce09-43b6-8d90-072588e7901c">
      <xsd:simpleType>
        <xsd:restriction base="dms:Lookup"/>
      </xsd:simpleType>
    </xsd:element>
    <xsd:element name="CSXUpdate" ma:index="27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8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29" nillable="true" ma:displayName="Deleted?" ma:default="" ma:internalName="IsDeleted" ma:readOnly="false">
      <xsd:simpleType>
        <xsd:restriction base="dms:Boolean"/>
      </xsd:simpleType>
    </xsd:element>
    <xsd:element name="APDescription" ma:index="30" nillable="true" ma:displayName="Description" ma:default="" ma:internalName="APDescription" ma:readOnly="false">
      <xsd:simpleType>
        <xsd:restriction base="dms:Note"/>
      </xsd:simpleType>
    </xsd:element>
    <xsd:element name="DirectSourceMarket" ma:index="31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2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3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4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5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6" nillable="true" ma:displayName="Editorial Tags" ma:default="" ma:internalName="EditorialTags">
      <xsd:simpleType>
        <xsd:restriction base="dms:Unknown"/>
      </xsd:simpleType>
    </xsd:element>
    <xsd:element name="TPExecutable" ma:index="37" nillable="true" ma:displayName="Executable" ma:default="" ma:internalName="TPExecutable">
      <xsd:simpleType>
        <xsd:restriction base="dms:Text"/>
      </xsd:simpleType>
    </xsd:element>
    <xsd:element name="FeatureTagsTaxHTField0" ma:index="39" nillable="true" ma:taxonomy="true" ma:internalName="FeatureTagsTaxHTField0" ma:taxonomyFieldName="FeatureTags" ma:displayName="Features" ma:readOnly="false" ma:default="" ma:fieldId="{0c66e03a-b58b-4d86-891b-8e445e1562f0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0" nillable="true" ma:displayName="Friendly Name" ma:default="" ma:internalName="TPFriendlyName">
      <xsd:simpleType>
        <xsd:restriction base="dms:Text"/>
      </xsd:simpleType>
    </xsd:element>
    <xsd:element name="FriendlyTitle" ma:index="41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2" nillable="true" ma:displayName="Generate Images?" ma:default="true" ma:internalName="PrimaryImageGen">
      <xsd:simpleType>
        <xsd:restriction base="dms:Boolean"/>
      </xsd:simpleType>
    </xsd:element>
    <xsd:element name="HandoffToMSDN" ma:index="43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4" nillable="true" ma:displayName="InProjectListLookup" ma:list="{AD356C7F-0981-4C41-B229-50D503AAD5E8}" ma:internalName="InProjectListLookup" ma:readOnly="true" ma:showField="InProjectLis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5" nillable="true" ma:displayName="Install Location" ma:default="" ma:internalName="TPInstallLocation">
      <xsd:simpleType>
        <xsd:restriction base="dms:Text"/>
      </xsd:simpleType>
    </xsd:element>
    <xsd:element name="InternalTagsTaxHTField0" ma:index="47" nillable="true" ma:taxonomy="true" ma:internalName="InternalTagsTaxHTField0" ma:taxonomyFieldName="InternalTags" ma:displayName="Internal Tags" ma:readOnly="false" ma:default="" ma:fieldId="{575b5594-eef4-4833-b257-601720e535bd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8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49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0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1" nillable="true" ma:displayName="Last Complete Version Lookup" ma:default="" ma:list="{AD356C7F-0981-4C41-B229-50D503AAD5E8}" ma:internalName="LastCompleteVersionLookup" ma:readOnly="true" ma:showField="LastComplete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2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3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4" nillable="true" ma:displayName="Last Preview Attempt Error" ma:default="" ma:list="{AD356C7F-0981-4C41-B229-50D503AAD5E8}" ma:internalName="LastPreviewErrorLookup" ma:readOnly="true" ma:showField="LastPreview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5" nillable="true" ma:displayName="Last Preview Attempt Result" ma:default="" ma:list="{AD356C7F-0981-4C41-B229-50D503AAD5E8}" ma:internalName="LastPreviewResultLookup" ma:readOnly="true" ma:showField="LastPreview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6" nillable="true" ma:displayName="Last Preview Attempted On" ma:default="" ma:list="{AD356C7F-0981-4C41-B229-50D503AAD5E8}" ma:internalName="LastPreviewAttemptDateLookup" ma:readOnly="true" ma:showField="LastPreview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7" nillable="true" ma:displayName="Last Previewed By" ma:default="" ma:list="{AD356C7F-0981-4C41-B229-50D503AAD5E8}" ma:internalName="LastPreviewedByLookup" ma:readOnly="true" ma:showField="LastPreview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8" nillable="true" ma:displayName="Last Previewed Date" ma:default="" ma:list="{AD356C7F-0981-4C41-B229-50D503AAD5E8}" ma:internalName="LastPreviewTimeLookup" ma:readOnly="true" ma:showField="LastPreview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59" nillable="true" ma:displayName="Last Previewed Version" ma:default="" ma:list="{AD356C7F-0981-4C41-B229-50D503AAD5E8}" ma:internalName="LastPreviewVersionLookup" ma:readOnly="true" ma:showField="LastPreview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0" nillable="true" ma:displayName="Last Publish Attempt Error" ma:default="" ma:list="{AD356C7F-0981-4C41-B229-50D503AAD5E8}" ma:internalName="LastPublishErrorLookup" ma:readOnly="true" ma:showField="LastPublish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1" nillable="true" ma:displayName="Last Publish Attempt Result" ma:default="" ma:list="{AD356C7F-0981-4C41-B229-50D503AAD5E8}" ma:internalName="LastPublishResultLookup" ma:readOnly="true" ma:showField="LastPublish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2" nillable="true" ma:displayName="Last Publish Attempted On" ma:default="" ma:list="{AD356C7F-0981-4C41-B229-50D503AAD5E8}" ma:internalName="LastPublishAttemptDateLookup" ma:readOnly="true" ma:showField="LastPublish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3" nillable="true" ma:displayName="Last Published By" ma:default="" ma:list="{AD356C7F-0981-4C41-B229-50D503AAD5E8}" ma:internalName="LastPublishedByLookup" ma:readOnly="true" ma:showField="LastPublish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4" nillable="true" ma:displayName="Last Published Date" ma:default="" ma:list="{AD356C7F-0981-4C41-B229-50D503AAD5E8}" ma:internalName="LastPublishTimeLookup" ma:readOnly="true" ma:showField="LastPublish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5" nillable="true" ma:displayName="Last Published Version" ma:default="" ma:list="{AD356C7F-0981-4C41-B229-50D503AAD5E8}" ma:internalName="LastPublishVersionLookup" ma:readOnly="true" ma:showField="LastPublish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6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7" nillable="true" ma:displayName="Legacy Data" ma:default="" ma:internalName="LegacyData" ma:readOnly="false">
      <xsd:simpleType>
        <xsd:restriction base="dms:Note"/>
      </xsd:simpleType>
    </xsd:element>
    <xsd:element name="TPLaunchHelpLink" ma:index="68" nillable="true" ma:displayName="Link to Launch Help Topic" ma:default="" ma:internalName="TPLaunchHelpLink">
      <xsd:simpleType>
        <xsd:restriction base="dms:Text"/>
      </xsd:simpleType>
    </xsd:element>
    <xsd:element name="LocComments" ma:index="69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0" nillable="true" ma:displayName="Loc Last Loc Attempt Version" ma:default="" ma:list="{17F96094-CC23-4712-BE97-DE1DD51648A2}" ma:internalName="LocLastLocAttemptVersionLookup" ma:readOnly="false" ma:showField="LastLocAttemptVersion" ma:web="7851d254-ce09-43b6-8d90-072588e7901c">
      <xsd:simpleType>
        <xsd:restriction base="dms:Lookup"/>
      </xsd:simpleType>
    </xsd:element>
    <xsd:element name="LocLastLocAttemptVersionTypeLookup" ma:index="71" nillable="true" ma:displayName="Loc Last Loc Attempt Version Type" ma:default="" ma:list="{17F96094-CC23-4712-BE97-DE1DD51648A2}" ma:internalName="LocLastLocAttemptVersionTypeLookup" ma:readOnly="true" ma:showField="LastLocAttemptVersionType" ma:web="7851d254-ce09-43b6-8d90-072588e7901c">
      <xsd:simpleType>
        <xsd:restriction base="dms:Lookup"/>
      </xsd:simpleType>
    </xsd:element>
    <xsd:element name="LocManualTestRequired" ma:index="72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3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4" nillable="true" ma:displayName="Loc New Published Version Lookup" ma:default="" ma:list="{17F96094-CC23-4712-BE97-DE1DD51648A2}" ma:internalName="LocNewPublishedVersionLookup" ma:readOnly="true" ma:showField="NewPublishedVersion" ma:web="7851d254-ce09-43b6-8d90-072588e7901c">
      <xsd:simpleType>
        <xsd:restriction base="dms:Lookup"/>
      </xsd:simpleType>
    </xsd:element>
    <xsd:element name="LocOverallHandbackStatusLookup" ma:index="75" nillable="true" ma:displayName="Loc Overall Handback Status" ma:default="" ma:list="{17F96094-CC23-4712-BE97-DE1DD51648A2}" ma:internalName="LocOverallHandbackStatusLookup" ma:readOnly="true" ma:showField="OverallHandbackStatus" ma:web="7851d254-ce09-43b6-8d90-072588e7901c">
      <xsd:simpleType>
        <xsd:restriction base="dms:Lookup"/>
      </xsd:simpleType>
    </xsd:element>
    <xsd:element name="LocOverallLocStatusLookup" ma:index="76" nillable="true" ma:displayName="Loc Overall Localize Status" ma:default="" ma:list="{17F96094-CC23-4712-BE97-DE1DD51648A2}" ma:internalName="LocOverallLocStatusLookup" ma:readOnly="true" ma:showField="OverallLocStatus" ma:web="7851d254-ce09-43b6-8d90-072588e7901c">
      <xsd:simpleType>
        <xsd:restriction base="dms:Lookup"/>
      </xsd:simpleType>
    </xsd:element>
    <xsd:element name="LocOverallPreviewStatusLookup" ma:index="77" nillable="true" ma:displayName="Loc Overall Preview Status" ma:default="" ma:list="{17F96094-CC23-4712-BE97-DE1DD51648A2}" ma:internalName="LocOverallPreviewStatusLookup" ma:readOnly="true" ma:showField="OverallPreviewStatus" ma:web="7851d254-ce09-43b6-8d90-072588e7901c">
      <xsd:simpleType>
        <xsd:restriction base="dms:Lookup"/>
      </xsd:simpleType>
    </xsd:element>
    <xsd:element name="LocOverallPublishStatusLookup" ma:index="78" nillable="true" ma:displayName="Loc Overall Publish Status" ma:default="" ma:list="{17F96094-CC23-4712-BE97-DE1DD51648A2}" ma:internalName="LocOverallPublishStatusLookup" ma:readOnly="true" ma:showField="OverallPublishStatus" ma:web="7851d254-ce09-43b6-8d90-072588e7901c">
      <xsd:simpleType>
        <xsd:restriction base="dms:Lookup"/>
      </xsd:simpleType>
    </xsd:element>
    <xsd:element name="IntlLocPriority" ma:index="79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0" nillable="true" ma:displayName="Loc Processed For Handoffs" ma:default="" ma:list="{17F96094-CC23-4712-BE97-DE1DD51648A2}" ma:internalName="LocProcessedForHandoffsLookup" ma:readOnly="true" ma:showField="ProcessedForHandoffs" ma:web="7851d254-ce09-43b6-8d90-072588e7901c">
      <xsd:simpleType>
        <xsd:restriction base="dms:Lookup"/>
      </xsd:simpleType>
    </xsd:element>
    <xsd:element name="LocProcessedForMarketsLookup" ma:index="81" nillable="true" ma:displayName="Loc Processed For Markets" ma:default="" ma:list="{17F96094-CC23-4712-BE97-DE1DD51648A2}" ma:internalName="LocProcessedForMarketsLookup" ma:readOnly="true" ma:showField="ProcessedForMarkets" ma:web="7851d254-ce09-43b6-8d90-072588e7901c">
      <xsd:simpleType>
        <xsd:restriction base="dms:Lookup"/>
      </xsd:simpleType>
    </xsd:element>
    <xsd:element name="LocPublishedDependentAssetsLookup" ma:index="82" nillable="true" ma:displayName="Loc Published Dependent Assets" ma:default="" ma:list="{17F96094-CC23-4712-BE97-DE1DD51648A2}" ma:internalName="LocPublishedDependentAssetsLookup" ma:readOnly="true" ma:showField="PublishedDependentAssets" ma:web="7851d254-ce09-43b6-8d90-072588e7901c">
      <xsd:simpleType>
        <xsd:restriction base="dms:Lookup"/>
      </xsd:simpleType>
    </xsd:element>
    <xsd:element name="LocPublishedLinkedAssetsLookup" ma:index="83" nillable="true" ma:displayName="Loc Published Linked Assets" ma:default="" ma:list="{17F96094-CC23-4712-BE97-DE1DD51648A2}" ma:internalName="LocPublishedLinkedAssetsLookup" ma:readOnly="true" ma:showField="PublishedLinkedAssets" ma:web="7851d254-ce09-43b6-8d90-072588e7901c">
      <xsd:simpleType>
        <xsd:restriction base="dms:Lookup"/>
      </xsd:simpleType>
    </xsd:element>
    <xsd:element name="LocRecommendedHandoff" ma:index="84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6" nillable="true" ma:taxonomy="true" ma:internalName="LocalizationTagsTaxHTField0" ma:taxonomyFieldName="LocalizationTags" ma:displayName="Localization Tags" ma:readOnly="false" ma:default="" ma:fieldId="{b1ddce1b-f703-4c9f-819c-e88ccecfe8e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7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8" nillable="true" ma:displayName="Manager" ma:hidden="true" ma:internalName="Manager" ma:readOnly="false">
      <xsd:simpleType>
        <xsd:restriction base="dms:Text"/>
      </xsd:simpleType>
    </xsd:element>
    <xsd:element name="Markets" ma:index="89" nillable="true" ma:displayName="Markets" ma:default="" ma:description="Leave blank to show in all markets" ma:list="{C164E808-44FA-4F5F-91C3-AF5B09309907}" ma:internalName="Markets" ma:readOnly="false" ma:showField="MarketNa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0" nillable="true" ma:displayName="Milestone" ma:default="" ma:internalName="Milestone" ma:readOnly="false">
      <xsd:simpleType>
        <xsd:restriction base="dms:Unknown"/>
      </xsd:simpleType>
    </xsd:element>
    <xsd:element name="TPNamespace" ma:index="93" nillable="true" ma:displayName="Namespace" ma:default="" ma:internalName="TPNamespace">
      <xsd:simpleType>
        <xsd:restriction base="dms:Text"/>
      </xsd:simpleType>
    </xsd:element>
    <xsd:element name="NumericId" ma:index="94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5" nillable="true" ma:displayName="NumOfRatings" ma:default="" ma:list="{AD356C7F-0981-4C41-B229-50D503AAD5E8}" ma:internalName="NumOfRatingsLookup" ma:readOnly="true" ma:showField="NumOfRating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6" nillable="true" ma:displayName="OOCacheId" ma:internalName="OOCacheId" ma:readOnly="false">
      <xsd:simpleType>
        <xsd:restriction base="dms:Text"/>
      </xsd:simpleType>
    </xsd:element>
    <xsd:element name="OpenTemplate" ma:index="97" nillable="true" ma:displayName="Open Template" ma:default="true" ma:internalName="OpenTemplate">
      <xsd:simpleType>
        <xsd:restriction base="dms:Boolean"/>
      </xsd:simpleType>
    </xsd:element>
    <xsd:element name="OriginAsset" ma:index="98" nillable="true" ma:displayName="Origin Asset" ma:default="" ma:internalName="OriginAsset" ma:readOnly="false">
      <xsd:simpleType>
        <xsd:restriction base="dms:Text"/>
      </xsd:simpleType>
    </xsd:element>
    <xsd:element name="OriginalRelease" ma:index="99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0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1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2" nillable="true" ma:displayName="Parent Asset Id" ma:default="" ma:internalName="ParentAssetId" ma:readOnly="false">
      <xsd:simpleType>
        <xsd:restriction base="dms:Text"/>
      </xsd:simpleType>
    </xsd:element>
    <xsd:element name="PlannedPubDate" ma:index="103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4" nillable="true" ma:displayName="Policheck Words" ma:default="" ma:internalName="PolicheckWords" ma:readOnly="false">
      <xsd:simpleType>
        <xsd:restriction base="dms:Text"/>
      </xsd:simpleType>
    </xsd:element>
    <xsd:element name="BusinessGroup" ma:index="105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6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7" nillable="true" ma:displayName="Provider" ma:default="" ma:internalName="Provider" ma:readOnly="false">
      <xsd:simpleType>
        <xsd:restriction base="dms:Unknown"/>
      </xsd:simpleType>
    </xsd:element>
    <xsd:element name="Providers" ma:index="108" nillable="true" ma:displayName="Providers" ma:default="" ma:internalName="Providers">
      <xsd:simpleType>
        <xsd:restriction base="dms:Unknown"/>
      </xsd:simpleType>
    </xsd:element>
    <xsd:element name="PublishStatusLookup" ma:index="109" nillable="true" ma:displayName="Publish Status" ma:default="" ma:list="{AD356C7F-0981-4C41-B229-50D503AAD5E8}" ma:internalName="PublishStatusLookup" ma:readOnly="false" ma:showField="PublishStatu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0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1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2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4" nillable="true" ma:taxonomy="true" ma:internalName="ScenarioTagsTaxHTField0" ma:taxonomyFieldName="ScenarioTags" ma:displayName="Scenarios" ma:readOnly="false" ma:default="" ma:fieldId="{3f195d06-aec0-4d35-9b7e-8061da1a1386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6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7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8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19" nillable="true" ma:displayName="Submitter ID" ma:default="" ma:internalName="SubmitterId" ma:readOnly="false">
      <xsd:simpleType>
        <xsd:restriction base="dms:Text"/>
      </xsd:simpleType>
    </xsd:element>
    <xsd:element name="TaxCatchAll" ma:index="120" nillable="true" ma:displayName="Taxonomy Catch All Column" ma:hidden="true" ma:list="{73ff1703-6c3c-47c1-ae53-2bc507bafe3b}" ma:internalName="TaxCatchAll" ma:showField="CatchAllData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1" nillable="true" ma:displayName="Taxonomy Catch All Column1" ma:hidden="true" ma:list="{73ff1703-6c3c-47c1-ae53-2bc507bafe3b}" ma:internalName="TaxCatchAllLabel" ma:readOnly="true" ma:showField="CatchAllDataLabel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2" nillable="true" ma:displayName="Template Status" ma:default="" ma:internalName="TemplateStatus">
      <xsd:simpleType>
        <xsd:restriction base="dms:Unknown"/>
      </xsd:simpleType>
    </xsd:element>
    <xsd:element name="TemplateTemplateType" ma:index="123" nillable="true" ma:displayName="Template Type" ma:default="" ma:internalName="TemplateTemplateType">
      <xsd:simpleType>
        <xsd:restriction base="dms:Unknown"/>
      </xsd:simpleType>
    </xsd:element>
    <xsd:element name="ThumbnailAssetId" ma:index="124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5" nillable="true" ma:displayName="Times Cloned" ma:default="" ma:internalName="TimesCloned" ma:readOnly="false">
      <xsd:simpleType>
        <xsd:restriction base="dms:Number"/>
      </xsd:simpleType>
    </xsd:element>
    <xsd:element name="TrustLevel" ma:index="127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8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29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0" nillable="true" ma:displayName="UA Notes" ma:default="" ma:internalName="UANotes" ma:readOnly="false">
      <xsd:simpleType>
        <xsd:restriction base="dms:Note"/>
      </xsd:simpleType>
    </xsd:element>
    <xsd:element name="TPAppVersion" ma:index="131" nillable="true" ma:displayName="Version" ma:default="" ma:internalName="TPAppVersion">
      <xsd:simpleType>
        <xsd:restriction base="dms:Text"/>
      </xsd:simpleType>
    </xsd:element>
    <xsd:element name="VoteCount" ma:index="132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index="126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rketSpecific xmlns="7851d254-ce09-43b6-8d90-072588e7901c">false</MarketSpecific>
    <ApprovalStatus xmlns="7851d254-ce09-43b6-8d90-072588e7901c">InProgress</ApprovalStatus>
    <LocComments xmlns="7851d254-ce09-43b6-8d90-072588e7901c" xsi:nil="true"/>
    <DirectSourceMarket xmlns="7851d254-ce09-43b6-8d90-072588e7901c">english</DirectSourceMarket>
    <ThumbnailAssetId xmlns="7851d254-ce09-43b6-8d90-072588e7901c" xsi:nil="true"/>
    <PrimaryImageGen xmlns="7851d254-ce09-43b6-8d90-072588e7901c">true</PrimaryImageGen>
    <LegacyData xmlns="7851d254-ce09-43b6-8d90-072588e7901c" xsi:nil="true"/>
    <TPFriendlyName xmlns="7851d254-ce09-43b6-8d90-072588e7901c" xsi:nil="true"/>
    <NumericId xmlns="7851d254-ce09-43b6-8d90-072588e7901c" xsi:nil="true"/>
    <LocRecommendedHandoff xmlns="7851d254-ce09-43b6-8d90-072588e7901c" xsi:nil="true"/>
    <BlockPublish xmlns="7851d254-ce09-43b6-8d90-072588e7901c">false</BlockPublish>
    <BusinessGroup xmlns="7851d254-ce09-43b6-8d90-072588e7901c" xsi:nil="true"/>
    <OpenTemplate xmlns="7851d254-ce09-43b6-8d90-072588e7901c">true</OpenTemplate>
    <SourceTitle xmlns="7851d254-ce09-43b6-8d90-072588e7901c">Fireball design template</SourceTitle>
    <APEditor xmlns="7851d254-ce09-43b6-8d90-072588e7901c">
      <UserInfo>
        <DisplayName/>
        <AccountId xsi:nil="true"/>
        <AccountType/>
      </UserInfo>
    </APEditor>
    <UALocComments xmlns="7851d254-ce09-43b6-8d90-072588e7901c">2007 Template UpLeveling Do Not HandOff</UALocComments>
    <IntlLangReviewDate xmlns="7851d254-ce09-43b6-8d90-072588e7901c" xsi:nil="true"/>
    <PublishStatusLookup xmlns="7851d254-ce09-43b6-8d90-072588e7901c">
      <Value>384059</Value>
      <Value>384062</Value>
    </PublishStatusLookup>
    <ParentAssetId xmlns="7851d254-ce09-43b6-8d90-072588e7901c" xsi:nil="true"/>
    <FeatureTagsTaxHTField0 xmlns="7851d254-ce09-43b6-8d90-072588e7901c">
      <Terms xmlns="http://schemas.microsoft.com/office/infopath/2007/PartnerControls"/>
    </FeatureTagsTaxHTField0>
    <MachineTranslated xmlns="7851d254-ce09-43b6-8d90-072588e7901c">false</MachineTranslated>
    <Providers xmlns="7851d254-ce09-43b6-8d90-072588e7901c" xsi:nil="true"/>
    <OriginalSourceMarket xmlns="7851d254-ce09-43b6-8d90-072588e7901c">english</OriginalSourceMarket>
    <APDescription xmlns="7851d254-ce09-43b6-8d90-072588e7901c" xsi:nil="true"/>
    <ContentItem xmlns="7851d254-ce09-43b6-8d90-072588e7901c" xsi:nil="true"/>
    <ClipArtFilename xmlns="7851d254-ce09-43b6-8d90-072588e7901c" xsi:nil="true"/>
    <TPInstallLocation xmlns="7851d254-ce09-43b6-8d90-072588e7901c" xsi:nil="true"/>
    <TimesCloned xmlns="7851d254-ce09-43b6-8d90-072588e7901c" xsi:nil="true"/>
    <PublishTargets xmlns="7851d254-ce09-43b6-8d90-072588e7901c">OfficeOnline,OfficeOnlineVNext</PublishTargets>
    <AcquiredFrom xmlns="7851d254-ce09-43b6-8d90-072588e7901c">Internal MS</AcquiredFrom>
    <AssetStart xmlns="7851d254-ce09-43b6-8d90-072588e7901c">2012-01-30T17:58:00+00:00</AssetStart>
    <FriendlyTitle xmlns="7851d254-ce09-43b6-8d90-072588e7901c" xsi:nil="true"/>
    <Provider xmlns="7851d254-ce09-43b6-8d90-072588e7901c" xsi:nil="true"/>
    <LastHandOff xmlns="7851d254-ce09-43b6-8d90-072588e7901c" xsi:nil="true"/>
    <Manager xmlns="7851d254-ce09-43b6-8d90-072588e7901c" xsi:nil="true"/>
    <UALocRecommendation xmlns="7851d254-ce09-43b6-8d90-072588e7901c">Localize</UALocRecommendation>
    <ArtSampleDocs xmlns="7851d254-ce09-43b6-8d90-072588e7901c" xsi:nil="true"/>
    <UACurrentWords xmlns="7851d254-ce09-43b6-8d90-072588e7901c" xsi:nil="true"/>
    <TPClientViewer xmlns="7851d254-ce09-43b6-8d90-072588e7901c" xsi:nil="true"/>
    <TemplateStatus xmlns="7851d254-ce09-43b6-8d90-072588e7901c">Complete</TemplateStatus>
    <ShowIn xmlns="7851d254-ce09-43b6-8d90-072588e7901c">Show everywhere</ShowIn>
    <CSXHash xmlns="7851d254-ce09-43b6-8d90-072588e7901c" xsi:nil="true"/>
    <Downloads xmlns="7851d254-ce09-43b6-8d90-072588e7901c">0</Downloads>
    <VoteCount xmlns="7851d254-ce09-43b6-8d90-072588e7901c" xsi:nil="true"/>
    <OOCacheId xmlns="7851d254-ce09-43b6-8d90-072588e7901c" xsi:nil="true"/>
    <IsDeleted xmlns="7851d254-ce09-43b6-8d90-072588e7901c">false</IsDeleted>
    <InternalTagsTaxHTField0 xmlns="7851d254-ce09-43b6-8d90-072588e7901c">
      <Terms xmlns="http://schemas.microsoft.com/office/infopath/2007/PartnerControls"/>
    </InternalTagsTaxHTField0>
    <UANotes xmlns="7851d254-ce09-43b6-8d90-072588e7901c">2003 to 2007 conversion</UANotes>
    <AssetExpire xmlns="7851d254-ce09-43b6-8d90-072588e7901c">2035-01-01T08:00:00+00:00</AssetExpire>
    <CSXSubmissionMarket xmlns="7851d254-ce09-43b6-8d90-072588e7901c" xsi:nil="true"/>
    <DSATActionTaken xmlns="7851d254-ce09-43b6-8d90-072588e7901c" xsi:nil="true"/>
    <SubmitterId xmlns="7851d254-ce09-43b6-8d90-072588e7901c" xsi:nil="true"/>
    <EditorialTags xmlns="7851d254-ce09-43b6-8d90-072588e7901c" xsi:nil="true"/>
    <TPExecutable xmlns="7851d254-ce09-43b6-8d90-072588e7901c" xsi:nil="true"/>
    <CSXSubmissionDate xmlns="7851d254-ce09-43b6-8d90-072588e7901c" xsi:nil="true"/>
    <CSXUpdate xmlns="7851d254-ce09-43b6-8d90-072588e7901c">false</CSXUpdate>
    <AssetType xmlns="7851d254-ce09-43b6-8d90-072588e7901c">TP</AssetType>
    <ApprovalLog xmlns="7851d254-ce09-43b6-8d90-072588e7901c" xsi:nil="true"/>
    <BugNumber xmlns="7851d254-ce09-43b6-8d90-072588e7901c" xsi:nil="true"/>
    <OriginAsset xmlns="7851d254-ce09-43b6-8d90-072588e7901c" xsi:nil="true"/>
    <TPComponent xmlns="7851d254-ce09-43b6-8d90-072588e7901c" xsi:nil="true"/>
    <Milestone xmlns="7851d254-ce09-43b6-8d90-072588e7901c" xsi:nil="true"/>
    <RecommendationsModifier xmlns="7851d254-ce09-43b6-8d90-072588e7901c" xsi:nil="true"/>
    <AssetId xmlns="7851d254-ce09-43b6-8d90-072588e7901c">TP102821998</AssetId>
    <PolicheckWords xmlns="7851d254-ce09-43b6-8d90-072588e7901c" xsi:nil="true"/>
    <TPLaunchHelpLink xmlns="7851d254-ce09-43b6-8d90-072588e7901c" xsi:nil="true"/>
    <IntlLocPriority xmlns="7851d254-ce09-43b6-8d90-072588e7901c" xsi:nil="true"/>
    <TPApplication xmlns="7851d254-ce09-43b6-8d90-072588e7901c" xsi:nil="true"/>
    <IntlLangReviewer xmlns="7851d254-ce09-43b6-8d90-072588e7901c" xsi:nil="true"/>
    <HandoffToMSDN xmlns="7851d254-ce09-43b6-8d90-072588e7901c" xsi:nil="true"/>
    <PlannedPubDate xmlns="7851d254-ce09-43b6-8d90-072588e7901c" xsi:nil="true"/>
    <CrawlForDependencies xmlns="7851d254-ce09-43b6-8d90-072588e7901c">false</CrawlForDependencies>
    <LocLastLocAttemptVersionLookup xmlns="7851d254-ce09-43b6-8d90-072588e7901c">821882</LocLastLocAttemptVersionLookup>
    <TrustLevel xmlns="7851d254-ce09-43b6-8d90-072588e7901c">1 Microsoft Managed Content</TrustLevel>
    <CampaignTagsTaxHTField0 xmlns="7851d254-ce09-43b6-8d90-072588e7901c">
      <Terms xmlns="http://schemas.microsoft.com/office/infopath/2007/PartnerControls"/>
    </CampaignTagsTaxHTField0>
    <TPNamespace xmlns="7851d254-ce09-43b6-8d90-072588e7901c" xsi:nil="true"/>
    <TaxCatchAll xmlns="7851d254-ce09-43b6-8d90-072588e7901c"/>
    <IsSearchable xmlns="7851d254-ce09-43b6-8d90-072588e7901c">true</IsSearchable>
    <TemplateTemplateType xmlns="7851d254-ce09-43b6-8d90-072588e7901c">PowerPoint 12 Default</TemplateTemplateType>
    <Markets xmlns="7851d254-ce09-43b6-8d90-072588e7901c"/>
    <IntlLangReview xmlns="7851d254-ce09-43b6-8d90-072588e7901c">false</IntlLangReview>
    <UAProjectedTotalWords xmlns="7851d254-ce09-43b6-8d90-072588e7901c" xsi:nil="true"/>
    <OutputCachingOn xmlns="7851d254-ce09-43b6-8d90-072588e7901c">false</OutputCachingOn>
    <APAuthor xmlns="7851d254-ce09-43b6-8d90-072588e7901c">
      <UserInfo>
        <DisplayName/>
        <AccountId>1928</AccountId>
        <AccountType/>
      </UserInfo>
    </APAuthor>
    <TPCommandLine xmlns="7851d254-ce09-43b6-8d90-072588e7901c" xsi:nil="true"/>
    <LocManualTestRequired xmlns="7851d254-ce09-43b6-8d90-072588e7901c">false</LocManualTestRequired>
    <TPAppVersion xmlns="7851d254-ce09-43b6-8d90-072588e7901c" xsi:nil="true"/>
    <EditorialStatus xmlns="7851d254-ce09-43b6-8d90-072588e7901c" xsi:nil="true"/>
    <LastModifiedDateTime xmlns="7851d254-ce09-43b6-8d90-072588e7901c" xsi:nil="true"/>
    <TPLaunchHelpLinkType xmlns="7851d254-ce09-43b6-8d90-072588e7901c">Template</TPLaunchHelpLinkType>
    <OriginalRelease xmlns="7851d254-ce09-43b6-8d90-072588e7901c">14</OriginalRelease>
    <ScenarioTagsTaxHTField0 xmlns="7851d254-ce09-43b6-8d90-072588e7901c">
      <Terms xmlns="http://schemas.microsoft.com/office/infopath/2007/PartnerControls"/>
    </ScenarioTagsTaxHTField0>
    <LocalizationTagsTaxHTField0 xmlns="7851d254-ce09-43b6-8d90-072588e7901c">
      <Terms xmlns="http://schemas.microsoft.com/office/infopath/2007/PartnerControls"/>
    </LocalizationTagsTaxHTField0>
    <LocMarketGroupTiers2 xmlns="7851d254-ce09-43b6-8d90-072588e7901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61B3B65-26F6-41F9-A2FB-80536849CC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1d254-ce09-43b6-8d90-072588e790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FBFC7C-C61F-4671-84F9-A29C150A626B}">
  <ds:schemaRefs>
    <ds:schemaRef ds:uri="http://schemas.microsoft.com/office/2006/metadata/properties"/>
    <ds:schemaRef ds:uri="http://schemas.microsoft.com/office/infopath/2007/PartnerControls"/>
    <ds:schemaRef ds:uri="7851d254-ce09-43b6-8d90-072588e7901c"/>
  </ds:schemaRefs>
</ds:datastoreItem>
</file>

<file path=customXml/itemProps3.xml><?xml version="1.0" encoding="utf-8"?>
<ds:datastoreItem xmlns:ds="http://schemas.openxmlformats.org/officeDocument/2006/customXml" ds:itemID="{4A3F39AC-003E-44FD-BABA-41E589A9D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struttura Meteora</Template>
  <TotalTime>0</TotalTime>
  <Words>679</Words>
  <Application>Microsoft Office PowerPoint</Application>
  <PresentationFormat>Presentazione su schermo (4:3)</PresentationFormat>
  <Paragraphs>113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6" baseType="lpstr">
      <vt:lpstr>Aptos</vt:lpstr>
      <vt:lpstr>Arial</vt:lpstr>
      <vt:lpstr>Times New Roman</vt:lpstr>
      <vt:lpstr>Tema di Office</vt:lpstr>
      <vt:lpstr>Sistema Particellare OpenGL</vt:lpstr>
      <vt:lpstr>Cos’è una particella</vt:lpstr>
      <vt:lpstr>Classe Particella</vt:lpstr>
      <vt:lpstr>Sistema particellare</vt:lpstr>
      <vt:lpstr>Geometry Instancing</vt:lpstr>
      <vt:lpstr>Nel codice</vt:lpstr>
      <vt:lpstr>Ciclo di vita di una particella</vt:lpstr>
      <vt:lpstr>Emettitore e logica di aggiornamento </vt:lpstr>
      <vt:lpstr>Fuoco</vt:lpstr>
      <vt:lpstr>Esplosione </vt:lpstr>
      <vt:lpstr>Pioggia </vt:lpstr>
      <vt:lpstr>Fumo </vt:lpstr>
      <vt:lpstr>Timer</vt:lpstr>
      <vt:lpstr>Effetto per adesso</vt:lpstr>
      <vt:lpstr>Shaders</vt:lpstr>
      <vt:lpstr>Nel main</vt:lpstr>
      <vt:lpstr>Nel main</vt:lpstr>
      <vt:lpstr>Fuoco</vt:lpstr>
      <vt:lpstr>Esplosione</vt:lpstr>
      <vt:lpstr>Pioggia</vt:lpstr>
      <vt:lpstr>Fumo</vt:lpstr>
      <vt:lpstr>Bibliografia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l.shi1@campus.unimib.it</dc:creator>
  <cp:keywords/>
  <dc:description/>
  <cp:lastModifiedBy>l.shi1@campus.unimib.it</cp:lastModifiedBy>
  <cp:revision>6</cp:revision>
  <dcterms:created xsi:type="dcterms:W3CDTF">2025-07-09T16:35:01Z</dcterms:created>
  <dcterms:modified xsi:type="dcterms:W3CDTF">2025-07-15T20:27:53Z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TC010690221040</vt:lpwstr>
  </property>
  <property fmtid="{D5CDD505-2E9C-101B-9397-08002B2CF9AE}" pid="3" name="InternalTags">
    <vt:lpwstr/>
  </property>
  <property fmtid="{D5CDD505-2E9C-101B-9397-08002B2CF9AE}" pid="4" name="ContentTypeId">
    <vt:lpwstr>0x010100FB888328A8731147A9E2416CA6C7A65B0400DC6FA6ECFB23F54F9F45EE586A6D0A65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Order">
    <vt:r8>8084500</vt:r8>
  </property>
  <property fmtid="{D5CDD505-2E9C-101B-9397-08002B2CF9AE}" pid="10" name="HiddenCategoryTags">
    <vt:lpwstr/>
  </property>
  <property fmtid="{D5CDD505-2E9C-101B-9397-08002B2CF9AE}" pid="11" name="ImageGenStatus">
    <vt:i4>0</vt:i4>
  </property>
  <property fmtid="{D5CDD505-2E9C-101B-9397-08002B2CF9AE}" pid="12" name="CategoryTags">
    <vt:lpwstr/>
  </property>
  <property fmtid="{D5CDD505-2E9C-101B-9397-08002B2CF9AE}" pid="13" name="Applications">
    <vt:lpwstr/>
  </property>
  <property fmtid="{D5CDD505-2E9C-101B-9397-08002B2CF9AE}" pid="14" name="LocMarketGroupTiers">
    <vt:lpwstr>,t:Tier 1,t:Tier 2,t:Tier 3,</vt:lpwstr>
  </property>
</Properties>
</file>

<file path=docProps/thumbnail.jpeg>
</file>